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8"/>
  </p:notesMasterIdLst>
  <p:handoutMasterIdLst>
    <p:handoutMasterId r:id="rId9"/>
  </p:handoutMasterIdLst>
  <p:sldIdLst>
    <p:sldId id="263" r:id="rId2"/>
    <p:sldId id="268" r:id="rId3"/>
    <p:sldId id="264" r:id="rId4"/>
    <p:sldId id="265" r:id="rId5"/>
    <p:sldId id="266" r:id="rId6"/>
    <p:sldId id="267" r:id="rId7"/>
  </p:sldIdLst>
  <p:sldSz cx="9144000" cy="6858000" type="screen4x3"/>
  <p:notesSz cx="9144000" cy="6858000"/>
  <p:custDataLst>
    <p:tags r:id="rId10"/>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614" userDrawn="1">
          <p15:clr>
            <a:srgbClr val="A4A3A4"/>
          </p15:clr>
        </p15:guide>
        <p15:guide id="2" pos="1066" userDrawn="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33"/>
    <a:srgbClr val="336666"/>
    <a:srgbClr val="46555E"/>
    <a:srgbClr val="5C76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Açık Stil 3 - Vurgu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38B1855-1B75-4FBE-930C-398BA8C253C6}" styleName="Tema Uygulanmış Stil 2 - Vurgu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39" autoAdjust="0"/>
    <p:restoredTop sz="94662" autoAdjust="0"/>
  </p:normalViewPr>
  <p:slideViewPr>
    <p:cSldViewPr showGuides="1">
      <p:cViewPr>
        <p:scale>
          <a:sx n="77" d="100"/>
          <a:sy n="77" d="100"/>
        </p:scale>
        <p:origin x="-1374" y="-312"/>
      </p:cViewPr>
      <p:guideLst>
        <p:guide orient="horz" pos="2614"/>
        <p:guide pos="1066"/>
      </p:guideLst>
    </p:cSldViewPr>
  </p:slideViewPr>
  <p:notesTextViewPr>
    <p:cViewPr>
      <p:scale>
        <a:sx n="1" d="1"/>
        <a:sy n="1" d="1"/>
      </p:scale>
      <p:origin x="0" y="0"/>
    </p:cViewPr>
  </p:notesTextViewPr>
  <p:notesViewPr>
    <p:cSldViewPr showGuides="1">
      <p:cViewPr varScale="1">
        <p:scale>
          <a:sx n="113" d="100"/>
          <a:sy n="113" d="100"/>
        </p:scale>
        <p:origin x="2388" y="114"/>
      </p:cViewPr>
      <p:guideLst>
        <p:guide orient="horz" pos="2880"/>
        <p:guide orient="horz" pos="2160"/>
        <p:guide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tags" Target="tags/tag1.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ayt Numarası Yer Tutucusu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98952963-748C-4BC1-B802-37A663DD15B7}" type="slidenum">
              <a:rPr lang="tr-TR" smtClean="0"/>
              <a:pPr/>
              <a:t>‹#›</a:t>
            </a:fld>
            <a:endParaRPr lang="tr-TR"/>
          </a:p>
        </p:txBody>
      </p:sp>
    </p:spTree>
    <p:extLst>
      <p:ext uri="{BB962C8B-B14F-4D97-AF65-F5344CB8AC3E}">
        <p14:creationId xmlns:p14="http://schemas.microsoft.com/office/powerpoint/2010/main" val="1491423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EBED4FB0-E808-468D-9B37-888AE8EED9B9}" type="datetimeFigureOut">
              <a:rPr lang="tr-TR" smtClean="0"/>
              <a:pPr/>
              <a:t>06.03.2019</a:t>
            </a:fld>
            <a:endParaRPr lang="tr-TR"/>
          </a:p>
        </p:txBody>
      </p:sp>
      <p:sp>
        <p:nvSpPr>
          <p:cNvPr id="4" name="Slayt Görüntüsü Yer Tutucusu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08025B4-BE65-44DA-8CBD-19C3DE60281A}" type="slidenum">
              <a:rPr lang="tr-TR" smtClean="0"/>
              <a:pPr/>
              <a:t>‹#›</a:t>
            </a:fld>
            <a:endParaRPr lang="tr-TR"/>
          </a:p>
        </p:txBody>
      </p:sp>
    </p:spTree>
    <p:extLst>
      <p:ext uri="{BB962C8B-B14F-4D97-AF65-F5344CB8AC3E}">
        <p14:creationId xmlns:p14="http://schemas.microsoft.com/office/powerpoint/2010/main" val="369375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na">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026" name="Picture 2" descr="C:\Users\Arikan\Desktop\yenisablonlar\sunum\logo.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331640" y="2924944"/>
            <a:ext cx="6264696" cy="64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4174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lum_adi">
    <p:spTree>
      <p:nvGrpSpPr>
        <p:cNvPr id="1" name=""/>
        <p:cNvGrpSpPr/>
        <p:nvPr/>
      </p:nvGrpSpPr>
      <p:grpSpPr>
        <a:xfrm>
          <a:off x="0" y="0"/>
          <a:ext cx="0" cy="0"/>
          <a:chOff x="0" y="0"/>
          <a:chExt cx="0" cy="0"/>
        </a:xfrm>
      </p:grpSpPr>
      <p:pic>
        <p:nvPicPr>
          <p:cNvPr id="2050"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2278" y="1240396"/>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5" name="Metin Yer Tutucusu 4"/>
          <p:cNvSpPr>
            <a:spLocks noGrp="1"/>
          </p:cNvSpPr>
          <p:nvPr>
            <p:ph type="body" sz="quarter" idx="10" hasCustomPrompt="1"/>
          </p:nvPr>
        </p:nvSpPr>
        <p:spPr>
          <a:xfrm>
            <a:off x="1908176" y="1291837"/>
            <a:ext cx="1800225" cy="346249"/>
          </a:xfrm>
        </p:spPr>
        <p:txBody>
          <a:bodyPr lIns="0" anchor="ctr" anchorCtr="0">
            <a:spAutoFit/>
          </a:bodyPr>
          <a:lstStyle>
            <a:lvl1pPr>
              <a:defRPr sz="1650" b="0">
                <a:solidFill>
                  <a:srgbClr val="003333"/>
                </a:solidFill>
                <a:latin typeface="+mj-lt"/>
                <a:ea typeface="Adobe Fan Heiti Std B" pitchFamily="34" charset="-128"/>
              </a:defRPr>
            </a:lvl1pPr>
          </a:lstStyle>
          <a:p>
            <a:pPr lvl="0"/>
            <a:r>
              <a:rPr lang="tr-TR" dirty="0" smtClean="0"/>
              <a:t>Ünite 9</a:t>
            </a:r>
            <a:endParaRPr lang="tr-TR" dirty="0"/>
          </a:p>
        </p:txBody>
      </p:sp>
      <p:sp>
        <p:nvSpPr>
          <p:cNvPr id="9" name="Metin Yer Tutucusu 8"/>
          <p:cNvSpPr>
            <a:spLocks noGrp="1"/>
          </p:cNvSpPr>
          <p:nvPr>
            <p:ph type="body" sz="quarter" idx="11" hasCustomPrompt="1"/>
          </p:nvPr>
        </p:nvSpPr>
        <p:spPr>
          <a:xfrm>
            <a:off x="1907706" y="1773560"/>
            <a:ext cx="3384376" cy="438582"/>
          </a:xfrm>
          <a:blipFill dpi="0" rotWithShape="1">
            <a:blip r:embed="rId3"/>
            <a:srcRect/>
            <a:stretch>
              <a:fillRect t="80000" b="5000"/>
            </a:stretch>
          </a:blipFill>
        </p:spPr>
        <p:txBody>
          <a:bodyPr wrap="square" lIns="0">
            <a:spAutoFit/>
          </a:bodyPr>
          <a:lstStyle>
            <a:lvl1pPr>
              <a:defRPr sz="2250" b="1">
                <a:solidFill>
                  <a:srgbClr val="003333"/>
                </a:solidFill>
                <a:latin typeface="+mj-lt"/>
                <a:ea typeface="Kozuka Gothic Pr6N B" pitchFamily="34" charset="-128"/>
              </a:defRPr>
            </a:lvl1pPr>
          </a:lstStyle>
          <a:p>
            <a:pPr lvl="0"/>
            <a:r>
              <a:rPr lang="tr-TR" dirty="0" smtClean="0"/>
              <a:t>KONU İSMİ</a:t>
            </a:r>
            <a:endParaRPr lang="tr-TR" dirty="0"/>
          </a:p>
        </p:txBody>
      </p:sp>
      <p:sp>
        <p:nvSpPr>
          <p:cNvPr id="11" name="Metin Yer Tutucusu 8"/>
          <p:cNvSpPr>
            <a:spLocks noGrp="1"/>
          </p:cNvSpPr>
          <p:nvPr>
            <p:ph type="body" sz="quarter" idx="12" hasCustomPrompt="1"/>
          </p:nvPr>
        </p:nvSpPr>
        <p:spPr>
          <a:xfrm>
            <a:off x="1907706" y="2422055"/>
            <a:ext cx="3384376" cy="346249"/>
          </a:xfrm>
          <a:blipFill dpi="0" rotWithShape="1">
            <a:blip r:embed="rId4"/>
            <a:srcRect/>
            <a:stretch>
              <a:fillRect t="40000" r="90000" b="40000"/>
            </a:stretch>
          </a:blipFill>
        </p:spPr>
        <p:txBody>
          <a:bodyPr wrap="square" lIns="360000">
            <a:spAutoFit/>
          </a:bodyPr>
          <a:lstStyle>
            <a:lvl1pPr>
              <a:defRPr sz="1650" b="0">
                <a:solidFill>
                  <a:srgbClr val="003333"/>
                </a:solidFill>
                <a:latin typeface="+mj-lt"/>
                <a:ea typeface="Kozuka Gothic Pr6N B" pitchFamily="34" charset="-128"/>
              </a:defRPr>
            </a:lvl1pPr>
          </a:lstStyle>
          <a:p>
            <a:pPr lvl="0"/>
            <a:r>
              <a:rPr lang="tr-TR" dirty="0" smtClean="0"/>
              <a:t>Yrd. Doç. Dr. …………….</a:t>
            </a:r>
            <a:endParaRPr lang="tr-TR" dirty="0"/>
          </a:p>
        </p:txBody>
      </p:sp>
      <p:sp>
        <p:nvSpPr>
          <p:cNvPr id="12" name="Metin Yer Tutucusu 4"/>
          <p:cNvSpPr>
            <a:spLocks noGrp="1"/>
          </p:cNvSpPr>
          <p:nvPr>
            <p:ph type="body" sz="quarter" idx="13" hasCustomPrompt="1"/>
          </p:nvPr>
        </p:nvSpPr>
        <p:spPr>
          <a:xfrm>
            <a:off x="1907704" y="2971692"/>
            <a:ext cx="5904656" cy="745340"/>
          </a:xfrm>
        </p:spPr>
        <p:txBody>
          <a:bodyPr lIns="0" anchor="ctr" anchorCtr="0">
            <a:noAutofit/>
          </a:bodyPr>
          <a:lstStyle>
            <a:lvl1pPr>
              <a:defRPr sz="1650" b="0" baseline="0">
                <a:solidFill>
                  <a:srgbClr val="336666"/>
                </a:solidFill>
                <a:latin typeface="+mj-lt"/>
                <a:ea typeface="Adobe Fan Heiti Std B" pitchFamily="34" charset="-128"/>
              </a:defRPr>
            </a:lvl1pPr>
          </a:lstStyle>
          <a:p>
            <a:pPr lvl="0"/>
            <a:r>
              <a:rPr lang="tr-TR" dirty="0" smtClean="0"/>
              <a:t>Konu ile ilgili kısa bir giriş cümlesi hocalar tarafında çekim öncesi yazılacak.</a:t>
            </a:r>
          </a:p>
        </p:txBody>
      </p:sp>
    </p:spTree>
    <p:extLst>
      <p:ext uri="{BB962C8B-B14F-4D97-AF65-F5344CB8AC3E}">
        <p14:creationId xmlns:p14="http://schemas.microsoft.com/office/powerpoint/2010/main" val="14484535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nu_bilgileri_giris">
    <p:spTree>
      <p:nvGrpSpPr>
        <p:cNvPr id="1" name=""/>
        <p:cNvGrpSpPr/>
        <p:nvPr/>
      </p:nvGrpSpPr>
      <p:grpSpPr>
        <a:xfrm>
          <a:off x="0" y="0"/>
          <a:ext cx="0" cy="0"/>
          <a:chOff x="0" y="0"/>
          <a:chExt cx="0" cy="0"/>
        </a:xfrm>
      </p:grpSpPr>
      <p:sp>
        <p:nvSpPr>
          <p:cNvPr id="3"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6" name="Metin Yer Tutucusu 5"/>
          <p:cNvSpPr>
            <a:spLocks noGrp="1"/>
          </p:cNvSpPr>
          <p:nvPr>
            <p:ph type="body" sz="quarter" idx="11" hasCustomPrompt="1"/>
          </p:nvPr>
        </p:nvSpPr>
        <p:spPr>
          <a:xfrm>
            <a:off x="1692277" y="672506"/>
            <a:ext cx="7200205" cy="452239"/>
          </a:xfrm>
          <a:blipFill dpi="0" rotWithShape="1">
            <a:blip r:embed="rId3"/>
            <a:srcRect/>
            <a:stretch>
              <a:fillRect t="45000" r="95000" b="35000"/>
            </a:stretch>
          </a:blipFill>
        </p:spPr>
        <p:txBody>
          <a:bodyPr lIns="396000">
            <a:noAutofit/>
          </a:bodyPr>
          <a:lstStyle>
            <a:lvl1pPr>
              <a:defRPr sz="1875" b="1">
                <a:solidFill>
                  <a:srgbClr val="003333"/>
                </a:solidFill>
              </a:defRPr>
            </a:lvl1pPr>
          </a:lstStyle>
          <a:p>
            <a:pPr lvl="0"/>
            <a:r>
              <a:rPr lang="tr-TR" dirty="0" smtClean="0"/>
              <a:t>Alt Başlık</a:t>
            </a:r>
            <a:endParaRPr lang="tr-TR" dirty="0"/>
          </a:p>
        </p:txBody>
      </p:sp>
      <p:sp>
        <p:nvSpPr>
          <p:cNvPr id="11" name="Metin Yer Tutucusu 10"/>
          <p:cNvSpPr>
            <a:spLocks noGrp="1"/>
          </p:cNvSpPr>
          <p:nvPr>
            <p:ph type="body" sz="quarter" idx="12" hasCustomPrompt="1"/>
          </p:nvPr>
        </p:nvSpPr>
        <p:spPr>
          <a:xfrm>
            <a:off x="1692277" y="1138467"/>
            <a:ext cx="7200205" cy="418331"/>
          </a:xfrm>
          <a:blipFill dpi="0" rotWithShape="1">
            <a:blip r:embed="rId4"/>
            <a:srcRect/>
            <a:stretch>
              <a:fillRect t="45000" r="90000" b="35000"/>
            </a:stretch>
          </a:blipFill>
        </p:spPr>
        <p:txBody>
          <a:bodyPr lIns="756000">
            <a:normAutofit/>
          </a:bodyPr>
          <a:lstStyle>
            <a:lvl1pPr>
              <a:defRPr sz="1800" b="1">
                <a:solidFill>
                  <a:srgbClr val="003333"/>
                </a:solidFill>
              </a:defRPr>
            </a:lvl1pPr>
          </a:lstStyle>
          <a:p>
            <a:pPr lvl="0"/>
            <a:r>
              <a:rPr lang="tr-TR" dirty="0" smtClean="0"/>
              <a:t>Alt Küçük Başlık</a:t>
            </a:r>
            <a:endParaRPr lang="tr-TR" dirty="0"/>
          </a:p>
        </p:txBody>
      </p:sp>
      <p:sp>
        <p:nvSpPr>
          <p:cNvPr id="13" name="Metin Yer Tutucusu 12"/>
          <p:cNvSpPr>
            <a:spLocks noGrp="1"/>
          </p:cNvSpPr>
          <p:nvPr>
            <p:ph type="body" sz="quarter" idx="13" hasCustomPrompt="1"/>
          </p:nvPr>
        </p:nvSpPr>
        <p:spPr>
          <a:xfrm>
            <a:off x="1692275" y="1772692"/>
            <a:ext cx="7200900" cy="4392612"/>
          </a:xfrm>
        </p:spPr>
        <p:txBody>
          <a:bodyPr lIns="0">
            <a:normAutofit/>
          </a:bodyPr>
          <a:lstStyle>
            <a:lvl1pPr marL="0" marR="0" indent="0" algn="l" defTabSz="685783" rtl="0" eaLnBrk="1" fontAlgn="auto" latinLnBrk="0" hangingPunct="1">
              <a:lnSpc>
                <a:spcPct val="100000"/>
              </a:lnSpc>
              <a:spcBef>
                <a:spcPct val="20000"/>
              </a:spcBef>
              <a:spcAft>
                <a:spcPts val="0"/>
              </a:spcAft>
              <a:buClrTx/>
              <a:buSzTx/>
              <a:buFont typeface="Arial" pitchFamily="34" charset="0"/>
              <a:buNone/>
              <a:tabLst/>
              <a:defRPr sz="1875" baseline="0">
                <a:solidFill>
                  <a:srgbClr val="003333"/>
                </a:solidFill>
              </a:defRPr>
            </a:lvl1pPr>
            <a:lvl2pPr>
              <a:defRPr>
                <a:solidFill>
                  <a:srgbClr val="003333"/>
                </a:solidFill>
              </a:defRPr>
            </a:lvl2pPr>
            <a:lvl3pPr>
              <a:defRPr>
                <a:solidFill>
                  <a:srgbClr val="003333"/>
                </a:solidFill>
              </a:defRPr>
            </a:lvl3pPr>
            <a:lvl4pPr>
              <a:defRPr>
                <a:solidFill>
                  <a:srgbClr val="003333"/>
                </a:solidFill>
              </a:defRPr>
            </a:lvl4pPr>
            <a:lvl5pPr>
              <a:defRPr>
                <a:solidFill>
                  <a:srgbClr val="003333"/>
                </a:solidFill>
              </a:defRPr>
            </a:lvl5pPr>
          </a:lstStyle>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endParaRPr lang="tr-TR" dirty="0" smtClean="0"/>
          </a:p>
          <a:p>
            <a:pPr lvl="0"/>
            <a:endParaRPr lang="tr-TR" dirty="0" smtClean="0"/>
          </a:p>
        </p:txBody>
      </p:sp>
    </p:spTree>
    <p:extLst>
      <p:ext uri="{BB962C8B-B14F-4D97-AF65-F5344CB8AC3E}">
        <p14:creationId xmlns:p14="http://schemas.microsoft.com/office/powerpoint/2010/main" val="19358072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ş">
    <p:spTree>
      <p:nvGrpSpPr>
        <p:cNvPr id="1" name=""/>
        <p:cNvGrpSpPr/>
        <p:nvPr/>
      </p:nvGrpSpPr>
      <p:grpSpPr>
        <a:xfrm>
          <a:off x="0" y="0"/>
          <a:ext cx="0" cy="0"/>
          <a:chOff x="0" y="0"/>
          <a:chExt cx="0" cy="0"/>
        </a:xfrm>
      </p:grpSpPr>
      <p:pic>
        <p:nvPicPr>
          <p:cNvPr id="2"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1807" y="1528424"/>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3" name="Metin Yer Tutucusu 4"/>
          <p:cNvSpPr>
            <a:spLocks noGrp="1"/>
          </p:cNvSpPr>
          <p:nvPr>
            <p:ph type="body" sz="quarter" idx="10" hasCustomPrompt="1"/>
          </p:nvPr>
        </p:nvSpPr>
        <p:spPr>
          <a:xfrm>
            <a:off x="1907705" y="1579864"/>
            <a:ext cx="1800225" cy="346249"/>
          </a:xfrm>
        </p:spPr>
        <p:txBody>
          <a:bodyPr lIns="0" anchor="ctr" anchorCtr="0">
            <a:spAutoFit/>
          </a:bodyPr>
          <a:lstStyle>
            <a:lvl1pPr>
              <a:defRPr sz="1650" b="0">
                <a:solidFill>
                  <a:srgbClr val="336666"/>
                </a:solidFill>
                <a:latin typeface="+mj-lt"/>
                <a:ea typeface="Adobe Fan Heiti Std B" pitchFamily="34" charset="-128"/>
              </a:defRPr>
            </a:lvl1pPr>
          </a:lstStyle>
          <a:p>
            <a:pPr lvl="0"/>
            <a:r>
              <a:rPr lang="tr-TR" dirty="0" smtClean="0"/>
              <a:t>Ünite 9</a:t>
            </a:r>
            <a:endParaRPr lang="tr-TR" dirty="0"/>
          </a:p>
        </p:txBody>
      </p:sp>
      <p:sp>
        <p:nvSpPr>
          <p:cNvPr id="4" name="Metin Yer Tutucusu 8"/>
          <p:cNvSpPr>
            <a:spLocks noGrp="1"/>
          </p:cNvSpPr>
          <p:nvPr>
            <p:ph type="body" sz="quarter" idx="11" hasCustomPrompt="1"/>
          </p:nvPr>
        </p:nvSpPr>
        <p:spPr>
          <a:xfrm>
            <a:off x="1907235" y="2061592"/>
            <a:ext cx="3384376" cy="438582"/>
          </a:xfrm>
          <a:blipFill dpi="0" rotWithShape="1">
            <a:blip r:embed="rId3"/>
            <a:srcRect/>
            <a:stretch>
              <a:fillRect t="80000" b="5000"/>
            </a:stretch>
          </a:blipFill>
        </p:spPr>
        <p:txBody>
          <a:bodyPr wrap="square" lIns="0">
            <a:spAutoFit/>
          </a:bodyPr>
          <a:lstStyle>
            <a:lvl1pPr>
              <a:defRPr sz="2250" b="1">
                <a:solidFill>
                  <a:srgbClr val="336666"/>
                </a:solidFill>
                <a:latin typeface="+mj-lt"/>
                <a:ea typeface="Kozuka Gothic Pr6N B" pitchFamily="34" charset="-128"/>
              </a:defRPr>
            </a:lvl1pPr>
          </a:lstStyle>
          <a:p>
            <a:pPr lvl="0"/>
            <a:r>
              <a:rPr lang="tr-TR" dirty="0" smtClean="0"/>
              <a:t>Teşekkürler</a:t>
            </a:r>
            <a:endParaRPr lang="tr-TR" dirty="0"/>
          </a:p>
        </p:txBody>
      </p:sp>
      <p:sp>
        <p:nvSpPr>
          <p:cNvPr id="5" name="Metin Yer Tutucusu 8"/>
          <p:cNvSpPr>
            <a:spLocks noGrp="1"/>
          </p:cNvSpPr>
          <p:nvPr>
            <p:ph type="body" sz="quarter" idx="12" hasCustomPrompt="1"/>
          </p:nvPr>
        </p:nvSpPr>
        <p:spPr>
          <a:xfrm>
            <a:off x="1907235" y="2710087"/>
            <a:ext cx="3384376" cy="346249"/>
          </a:xfrm>
          <a:blipFill dpi="0" rotWithShape="1">
            <a:blip r:embed="rId4"/>
            <a:srcRect/>
            <a:stretch>
              <a:fillRect t="40000" r="90000" b="40000"/>
            </a:stretch>
          </a:blipFill>
        </p:spPr>
        <p:txBody>
          <a:bodyPr wrap="square" lIns="360000">
            <a:spAutoFit/>
          </a:bodyPr>
          <a:lstStyle>
            <a:lvl1pPr>
              <a:defRPr sz="1650" b="0">
                <a:solidFill>
                  <a:srgbClr val="336666"/>
                </a:solidFill>
                <a:latin typeface="+mj-lt"/>
                <a:ea typeface="Kozuka Gothic Pr6N B" pitchFamily="34" charset="-128"/>
              </a:defRPr>
            </a:lvl1pPr>
          </a:lstStyle>
          <a:p>
            <a:pPr lvl="0"/>
            <a:r>
              <a:rPr lang="tr-TR" dirty="0" smtClean="0"/>
              <a:t>Yrd. Doç. Dr. …………….</a:t>
            </a:r>
            <a:endParaRPr lang="tr-TR" dirty="0"/>
          </a:p>
        </p:txBody>
      </p:sp>
    </p:spTree>
    <p:extLst>
      <p:ext uri="{BB962C8B-B14F-4D97-AF65-F5344CB8AC3E}">
        <p14:creationId xmlns:p14="http://schemas.microsoft.com/office/powerpoint/2010/main" val="97282363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smtClean="0"/>
              <a:t>Alt Başlık</a:t>
            </a:r>
            <a:endParaRPr lang="tr-TR" dirty="0"/>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smtClean="0"/>
              <a:t>Alt Küçük Başlık</a:t>
            </a:r>
            <a:endParaRPr lang="tr-TR" dirty="0"/>
          </a:p>
        </p:txBody>
      </p:sp>
    </p:spTree>
    <p:extLst>
      <p:ext uri="{BB962C8B-B14F-4D97-AF65-F5344CB8AC3E}">
        <p14:creationId xmlns:p14="http://schemas.microsoft.com/office/powerpoint/2010/main" val="5317921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ca_bilgileri_slaytı">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7777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pPr marL="0" lvl="0" algn="l" defTabSz="685783" rtl="0" eaLnBrk="1" latinLnBrk="0" hangingPunct="1">
              <a:spcBef>
                <a:spcPct val="0"/>
              </a:spcBef>
              <a:buNone/>
            </a:pPr>
            <a:r>
              <a:rPr lang="tr-TR" dirty="0" smtClean="0"/>
              <a:t>UZEM-ANA BAŞLIK</a:t>
            </a:r>
            <a:endParaRPr lang="tr-TR" dirty="0"/>
          </a:p>
        </p:txBody>
      </p:sp>
      <p:sp>
        <p:nvSpPr>
          <p:cNvPr id="3" name="Metin Yer Tutucusu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tr-TR" dirty="0" smtClean="0"/>
              <a:t>Metin alanımız</a:t>
            </a:r>
            <a:endParaRPr lang="tr-TR" dirty="0"/>
          </a:p>
        </p:txBody>
      </p:sp>
      <p:sp>
        <p:nvSpPr>
          <p:cNvPr id="4" name="Veri Yer Tutucusu 3"/>
          <p:cNvSpPr>
            <a:spLocks noGrp="1"/>
          </p:cNvSpPr>
          <p:nvPr>
            <p:ph type="dt" sz="half" idx="2"/>
          </p:nvPr>
        </p:nvSpPr>
        <p:spPr>
          <a:xfrm>
            <a:off x="457200" y="635636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3720DD-5B6D-40BF-8493-A6B52D484E6B}" type="datetimeFigureOut">
              <a:rPr lang="tr-TR" smtClean="0"/>
              <a:pPr/>
              <a:t>06.03.2019</a:t>
            </a:fld>
            <a:endParaRPr lang="tr-TR"/>
          </a:p>
        </p:txBody>
      </p:sp>
      <p:sp>
        <p:nvSpPr>
          <p:cNvPr id="5" name="Altbilgi Yer Tutucusu 4"/>
          <p:cNvSpPr>
            <a:spLocks noGrp="1"/>
          </p:cNvSpPr>
          <p:nvPr>
            <p:ph type="ftr" sz="quarter" idx="3"/>
          </p:nvPr>
        </p:nvSpPr>
        <p:spPr>
          <a:xfrm>
            <a:off x="3124200" y="635636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6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240668773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timing>
    <p:tnLst>
      <p:par>
        <p:cTn id="1" dur="indefinite" restart="never" nodeType="tmRoot"/>
      </p:par>
    </p:tnLst>
  </p:timing>
  <p:txStyles>
    <p:titleStyle>
      <a:lvl1pPr algn="ctr" defTabSz="685783" rtl="0" eaLnBrk="1" latinLnBrk="0" hangingPunct="1">
        <a:spcBef>
          <a:spcPct val="0"/>
        </a:spcBef>
        <a:buNone/>
        <a:defRPr lang="tr-TR" sz="1650" b="0" kern="1200" dirty="0">
          <a:solidFill>
            <a:srgbClr val="5C7381"/>
          </a:solidFill>
          <a:latin typeface="Myriad Pro" pitchFamily="34" charset="0"/>
          <a:ea typeface="+mn-ea"/>
          <a:cs typeface="+mn-cs"/>
        </a:defRPr>
      </a:lvl1pPr>
    </p:titleStyle>
    <p:bodyStyle>
      <a:lvl1pPr marL="0"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1pPr>
      <a:lvl2pPr marL="342892"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2pPr>
      <a:lvl3pPr marL="685783"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3pPr>
      <a:lvl4pPr marL="1028675"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4pPr>
      <a:lvl5pPr marL="1371566"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tr-TR"/>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395536" y="104274"/>
            <a:ext cx="8748464" cy="516836"/>
          </a:xfrm>
        </p:spPr>
        <p:txBody>
          <a:bodyPr>
            <a:noAutofit/>
          </a:bodyPr>
          <a:lstStyle/>
          <a:p>
            <a:r>
              <a:rPr lang="tr-TR" sz="1800" dirty="0"/>
              <a:t>9. Navlun </a:t>
            </a:r>
            <a:r>
              <a:rPr lang="tr-TR" sz="1800" dirty="0" err="1"/>
              <a:t>Demoraj</a:t>
            </a:r>
            <a:r>
              <a:rPr lang="tr-TR" sz="1800" dirty="0"/>
              <a:t> ve Savunma Sigortaları (</a:t>
            </a:r>
            <a:r>
              <a:rPr lang="tr-TR" sz="1800" dirty="0" err="1" smtClean="0"/>
              <a:t>Freight</a:t>
            </a:r>
            <a:r>
              <a:rPr lang="tr-TR" sz="1800" dirty="0" smtClean="0"/>
              <a:t> </a:t>
            </a:r>
            <a:r>
              <a:rPr lang="tr-TR" sz="1800" dirty="0" err="1" smtClean="0"/>
              <a:t>Demmurage</a:t>
            </a:r>
            <a:r>
              <a:rPr lang="tr-TR" sz="1800" dirty="0" smtClean="0"/>
              <a:t> </a:t>
            </a:r>
            <a:r>
              <a:rPr lang="tr-TR" sz="1800" dirty="0" err="1"/>
              <a:t>and</a:t>
            </a:r>
            <a:r>
              <a:rPr lang="tr-TR" sz="1800" dirty="0"/>
              <a:t> </a:t>
            </a:r>
            <a:r>
              <a:rPr lang="tr-TR" sz="1800" dirty="0" err="1"/>
              <a:t>Defence</a:t>
            </a:r>
            <a:r>
              <a:rPr lang="tr-TR" sz="1800" dirty="0"/>
              <a:t> </a:t>
            </a:r>
            <a:r>
              <a:rPr lang="tr-TR" sz="1800" dirty="0" err="1"/>
              <a:t>Insurance</a:t>
            </a:r>
            <a:r>
              <a:rPr lang="tr-TR" sz="1800" dirty="0"/>
              <a:t>)</a:t>
            </a:r>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395536" y="764704"/>
            <a:ext cx="8748464" cy="6032421"/>
          </a:xfrm>
          <a:prstGeom prst="rect">
            <a:avLst/>
          </a:prstGeom>
        </p:spPr>
        <p:txBody>
          <a:bodyPr wrap="square">
            <a:spAutoFit/>
          </a:bodyPr>
          <a:lstStyle/>
          <a:p>
            <a:pPr marL="285750" indent="-285750">
              <a:buFont typeface="Arial" pitchFamily="34" charset="0"/>
              <a:buChar char="•"/>
            </a:pPr>
            <a:r>
              <a:rPr lang="tr-TR" sz="2400" dirty="0"/>
              <a:t>Koruma ve Tazmin Sigortasına (P&amp;I) ek olarak donatanların navlun, </a:t>
            </a:r>
            <a:r>
              <a:rPr lang="tr-TR" sz="2400" dirty="0" err="1"/>
              <a:t>demoraj</a:t>
            </a:r>
            <a:r>
              <a:rPr lang="tr-TR" sz="2400" dirty="0"/>
              <a:t> ve diğer ihtilaflara ilişkin hukuki giderlerini teminat altına almaya yönelik olarak Navlun </a:t>
            </a:r>
            <a:r>
              <a:rPr lang="tr-TR" sz="2400" dirty="0" err="1"/>
              <a:t>Demoraj</a:t>
            </a:r>
            <a:r>
              <a:rPr lang="tr-TR" sz="2400" dirty="0"/>
              <a:t> ve Savunma Sigortaları (FD&amp;D) sunulmaktadır. </a:t>
            </a:r>
            <a:endParaRPr lang="tr-TR" sz="2400" dirty="0" smtClean="0"/>
          </a:p>
          <a:p>
            <a:endParaRPr lang="tr-TR" u="sng" dirty="0" smtClean="0"/>
          </a:p>
          <a:p>
            <a:r>
              <a:rPr lang="tr-TR" sz="2400" u="sng" dirty="0" smtClean="0"/>
              <a:t>Poliçede </a:t>
            </a:r>
            <a:r>
              <a:rPr lang="tr-TR" sz="2400" u="sng" dirty="0"/>
              <a:t>farklı özel şartlar olmadığı takdirde sigortanın kapsamını oluşturan temel maddeler</a:t>
            </a:r>
            <a:r>
              <a:rPr lang="tr-TR" sz="2400" dirty="0"/>
              <a:t>;</a:t>
            </a:r>
          </a:p>
          <a:p>
            <a:endParaRPr lang="tr-TR" sz="2400" dirty="0" smtClean="0"/>
          </a:p>
          <a:p>
            <a:r>
              <a:rPr lang="tr-TR" sz="2400" dirty="0" smtClean="0"/>
              <a:t>• </a:t>
            </a:r>
            <a:r>
              <a:rPr lang="tr-TR" sz="2400" dirty="0"/>
              <a:t>Gemilerin kira kontratları veya leasing sözleşmeleri ile bunların yanı sıra navlun </a:t>
            </a:r>
            <a:r>
              <a:rPr lang="tr-TR" sz="2400" dirty="0" smtClean="0"/>
              <a:t>anlaşmaları, konşimento </a:t>
            </a:r>
            <a:r>
              <a:rPr lang="tr-TR" sz="2400" dirty="0"/>
              <a:t>veya diğer yük gemisi kira kontratları </a:t>
            </a:r>
            <a:r>
              <a:rPr lang="tr-TR" sz="2400" dirty="0" smtClean="0"/>
              <a:t>kapsamındaki anlaşmazlıklar</a:t>
            </a:r>
            <a:endParaRPr lang="tr-TR" sz="2400" dirty="0"/>
          </a:p>
          <a:p>
            <a:r>
              <a:rPr lang="tr-TR" sz="2400" dirty="0"/>
              <a:t>• Yolculuk sözleşmelerine ilişkin anlaşmazlıklar</a:t>
            </a:r>
          </a:p>
          <a:p>
            <a:r>
              <a:rPr lang="tr-TR" sz="2400" dirty="0"/>
              <a:t>• Donanımlı gemi tedarikine ilişkin anlaşmazlıklar</a:t>
            </a:r>
          </a:p>
          <a:p>
            <a:r>
              <a:rPr lang="tr-TR" sz="2400" dirty="0"/>
              <a:t>• Genel </a:t>
            </a:r>
            <a:r>
              <a:rPr lang="tr-TR" sz="2400" dirty="0"/>
              <a:t>avaryaya</a:t>
            </a:r>
            <a:r>
              <a:rPr lang="tr-TR" sz="1600" dirty="0"/>
              <a:t>(Gemi ve yükü birlikte tehdit eden bir tehlikeden onları korumak amacıyla, makul bir hareket tarzında olmak kaydıyla, bilerek bir fedakarlık yapılması veya bir masrafa katlanılması durumunda, Müşterek Avarya hareketi söz konusudur ve bu nitelikte bir hareketin doğrudan doğruya sonucu olan zarar veya masraflar Müşterek </a:t>
            </a:r>
            <a:r>
              <a:rPr lang="tr-TR" sz="1600" dirty="0" err="1"/>
              <a:t>Avarya’dır</a:t>
            </a:r>
            <a:r>
              <a:rPr lang="tr-TR" sz="1600" dirty="0" smtClean="0"/>
              <a:t>.) </a:t>
            </a:r>
            <a:r>
              <a:rPr lang="tr-TR" sz="2400" dirty="0"/>
              <a:t>ilişkin </a:t>
            </a:r>
            <a:r>
              <a:rPr lang="tr-TR" sz="2400" dirty="0" smtClean="0"/>
              <a:t>anlaşmazlıklar</a:t>
            </a:r>
            <a:endParaRPr lang="tr-TR" sz="2400" dirty="0"/>
          </a:p>
        </p:txBody>
      </p:sp>
    </p:spTree>
    <p:extLst>
      <p:ext uri="{BB962C8B-B14F-4D97-AF65-F5344CB8AC3E}">
        <p14:creationId xmlns:p14="http://schemas.microsoft.com/office/powerpoint/2010/main" val="6070525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395536" y="104274"/>
            <a:ext cx="8748464" cy="516836"/>
          </a:xfrm>
        </p:spPr>
        <p:txBody>
          <a:bodyPr>
            <a:noAutofit/>
          </a:bodyPr>
          <a:lstStyle/>
          <a:p>
            <a:r>
              <a:rPr lang="tr-TR" sz="1800" dirty="0"/>
              <a:t>9. Navlun </a:t>
            </a:r>
            <a:r>
              <a:rPr lang="tr-TR" sz="1800" dirty="0" err="1"/>
              <a:t>Demoraj</a:t>
            </a:r>
            <a:r>
              <a:rPr lang="tr-TR" sz="1800" dirty="0"/>
              <a:t> ve Savunma Sigortaları (</a:t>
            </a:r>
            <a:r>
              <a:rPr lang="tr-TR" sz="1800" dirty="0" err="1" smtClean="0"/>
              <a:t>Freight</a:t>
            </a:r>
            <a:r>
              <a:rPr lang="tr-TR" sz="1800" dirty="0" smtClean="0"/>
              <a:t> </a:t>
            </a:r>
            <a:r>
              <a:rPr lang="tr-TR" sz="1800" dirty="0" err="1" smtClean="0"/>
              <a:t>Demmurage</a:t>
            </a:r>
            <a:r>
              <a:rPr lang="tr-TR" sz="1800" dirty="0" smtClean="0"/>
              <a:t> </a:t>
            </a:r>
            <a:r>
              <a:rPr lang="tr-TR" sz="1800" dirty="0" err="1"/>
              <a:t>and</a:t>
            </a:r>
            <a:r>
              <a:rPr lang="tr-TR" sz="1800" dirty="0"/>
              <a:t> </a:t>
            </a:r>
            <a:r>
              <a:rPr lang="tr-TR" sz="1800" dirty="0" err="1"/>
              <a:t>Defence</a:t>
            </a:r>
            <a:r>
              <a:rPr lang="tr-TR" sz="1800" dirty="0"/>
              <a:t> </a:t>
            </a:r>
            <a:r>
              <a:rPr lang="tr-TR" sz="1800" dirty="0" err="1"/>
              <a:t>Insurance</a:t>
            </a:r>
            <a:r>
              <a:rPr lang="tr-TR" sz="1800" dirty="0"/>
              <a:t>)</a:t>
            </a:r>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395536" y="764704"/>
            <a:ext cx="8748464" cy="5262979"/>
          </a:xfrm>
          <a:prstGeom prst="rect">
            <a:avLst/>
          </a:prstGeom>
        </p:spPr>
        <p:txBody>
          <a:bodyPr wrap="square">
            <a:spAutoFit/>
          </a:bodyPr>
          <a:lstStyle/>
          <a:p>
            <a:r>
              <a:rPr lang="tr-TR" sz="2400" dirty="0"/>
              <a:t>• Kurtarmaya ilişkin anlaşmazlıklar</a:t>
            </a:r>
          </a:p>
          <a:p>
            <a:r>
              <a:rPr lang="tr-TR" sz="2400" dirty="0"/>
              <a:t>• Yedekte çekme ve römorkör yardım kontratlarındaki anlaşmazlıklar</a:t>
            </a:r>
          </a:p>
          <a:p>
            <a:r>
              <a:rPr lang="tr-TR" sz="2400" dirty="0"/>
              <a:t>• Gemi tersaneleri ile yapılan tamir sözleşmesi ve anlaşmalarındaki anlaşmazlıklar</a:t>
            </a:r>
          </a:p>
          <a:p>
            <a:r>
              <a:rPr lang="tr-TR" sz="2400" dirty="0"/>
              <a:t>• Gemi ile bağlantılı sigorta anlaşmaları kapsamındaki anlaşmazlıklar</a:t>
            </a:r>
          </a:p>
          <a:p>
            <a:r>
              <a:rPr lang="tr-TR" sz="2400" dirty="0"/>
              <a:t>• Gemi acenteleri, gemi komisyoncuları, istifçiler ve diğer liman operatörleri ile yapılan</a:t>
            </a:r>
          </a:p>
          <a:p>
            <a:r>
              <a:rPr lang="tr-TR" sz="2400" dirty="0"/>
              <a:t>sözleşmelerdeki anlaşmazlıklar</a:t>
            </a:r>
          </a:p>
          <a:p>
            <a:r>
              <a:rPr lang="tr-TR" sz="2400" dirty="0"/>
              <a:t>• Gümrük beyanatlarında liman ve diğer devlet makamları ile olan anlaşmazlıklar</a:t>
            </a:r>
          </a:p>
          <a:p>
            <a:r>
              <a:rPr lang="tr-TR" sz="2400" dirty="0"/>
              <a:t>• Geminin operasyon, yönetim ve mürettebatına ilişkin sözleşmelerdeki anlaşmazlıklar</a:t>
            </a:r>
          </a:p>
          <a:p>
            <a:r>
              <a:rPr lang="tr-TR" sz="2400" dirty="0"/>
              <a:t>• Kaptan veya </a:t>
            </a:r>
            <a:r>
              <a:rPr lang="tr-TR" sz="2400" dirty="0" err="1"/>
              <a:t>gemiadamları</a:t>
            </a:r>
            <a:r>
              <a:rPr lang="tr-TR" sz="2400" dirty="0"/>
              <a:t> ile yapılan iş kontratlardaki anlaşmazlıklar</a:t>
            </a:r>
          </a:p>
        </p:txBody>
      </p:sp>
    </p:spTree>
    <p:extLst>
      <p:ext uri="{BB962C8B-B14F-4D97-AF65-F5344CB8AC3E}">
        <p14:creationId xmlns:p14="http://schemas.microsoft.com/office/powerpoint/2010/main" val="20308208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395536" y="104274"/>
            <a:ext cx="8748464" cy="516836"/>
          </a:xfrm>
        </p:spPr>
        <p:txBody>
          <a:bodyPr>
            <a:noAutofit/>
          </a:bodyPr>
          <a:lstStyle/>
          <a:p>
            <a:r>
              <a:rPr lang="en-US" sz="2400" dirty="0"/>
              <a:t>10. Kira </a:t>
            </a:r>
            <a:r>
              <a:rPr lang="en-US" sz="2400" dirty="0" err="1"/>
              <a:t>Kaybı</a:t>
            </a:r>
            <a:r>
              <a:rPr lang="en-US" sz="2400" dirty="0"/>
              <a:t> </a:t>
            </a:r>
            <a:r>
              <a:rPr lang="en-US" sz="2400" dirty="0" err="1"/>
              <a:t>Sigortaları</a:t>
            </a:r>
            <a:r>
              <a:rPr lang="en-US" sz="2400" dirty="0"/>
              <a:t> (Loss of Hire Insurance) </a:t>
            </a:r>
            <a:endParaRPr lang="tr-TR" sz="24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390015" y="1916832"/>
            <a:ext cx="8640960" cy="1200329"/>
          </a:xfrm>
          <a:prstGeom prst="rect">
            <a:avLst/>
          </a:prstGeom>
        </p:spPr>
        <p:txBody>
          <a:bodyPr wrap="square">
            <a:spAutoFit/>
          </a:bodyPr>
          <a:lstStyle/>
          <a:p>
            <a:r>
              <a:rPr lang="tr-TR" sz="2400" dirty="0">
                <a:solidFill>
                  <a:srgbClr val="FF0000"/>
                </a:solidFill>
              </a:rPr>
              <a:t>Tekne Kira/Kazanç Kaybı teminatı, </a:t>
            </a:r>
            <a:r>
              <a:rPr lang="tr-TR" sz="2400" dirty="0"/>
              <a:t>bir geminin Tekne ve Makine Sigortası kapsamında oluşan bir hasar sonucunda gemi sahibinin mahrum kaldığı kira kaybını güvence altına almaktır. </a:t>
            </a:r>
          </a:p>
        </p:txBody>
      </p:sp>
    </p:spTree>
    <p:extLst>
      <p:ext uri="{BB962C8B-B14F-4D97-AF65-F5344CB8AC3E}">
        <p14:creationId xmlns:p14="http://schemas.microsoft.com/office/powerpoint/2010/main" val="31332154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395536" y="104274"/>
            <a:ext cx="8748464" cy="516836"/>
          </a:xfrm>
        </p:spPr>
        <p:txBody>
          <a:bodyPr>
            <a:noAutofit/>
          </a:bodyPr>
          <a:lstStyle/>
          <a:p>
            <a:r>
              <a:rPr lang="tr-TR" sz="2400" dirty="0"/>
              <a:t>11. Kaçırma ve Rehin Sigortaları (</a:t>
            </a:r>
            <a:r>
              <a:rPr lang="tr-TR" sz="2400" dirty="0" err="1"/>
              <a:t>Kidnap</a:t>
            </a:r>
            <a:r>
              <a:rPr lang="tr-TR" sz="2400" dirty="0"/>
              <a:t> </a:t>
            </a:r>
            <a:r>
              <a:rPr lang="tr-TR" sz="2400" dirty="0" err="1"/>
              <a:t>Ransom</a:t>
            </a:r>
            <a:r>
              <a:rPr lang="tr-TR" sz="2400" dirty="0"/>
              <a:t> </a:t>
            </a:r>
            <a:r>
              <a:rPr lang="tr-TR" sz="2400" dirty="0" err="1"/>
              <a:t>Insurance</a:t>
            </a:r>
            <a:r>
              <a:rPr lang="tr-TR" sz="2400" dirty="0"/>
              <a:t>) </a:t>
            </a:r>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390015" y="1916832"/>
            <a:ext cx="8640960" cy="1569660"/>
          </a:xfrm>
          <a:prstGeom prst="rect">
            <a:avLst/>
          </a:prstGeom>
        </p:spPr>
        <p:txBody>
          <a:bodyPr wrap="square">
            <a:spAutoFit/>
          </a:bodyPr>
          <a:lstStyle/>
          <a:p>
            <a:r>
              <a:rPr lang="tr-TR" sz="2400" dirty="0">
                <a:solidFill>
                  <a:srgbClr val="FF0000"/>
                </a:solidFill>
              </a:rPr>
              <a:t>Kaçırma ve Rehin Alma Sigortası </a:t>
            </a:r>
            <a:r>
              <a:rPr lang="tr-TR" sz="2400" dirty="0"/>
              <a:t>sadece mürettebatın rehin alınmasını kapsamakta olup, gemi ve yükü kapsamamaktadır. Ancak bazı deniz sigorta poliçelerine mürettebatın dışında yük de ilave edilmiştir. </a:t>
            </a:r>
          </a:p>
        </p:txBody>
      </p:sp>
    </p:spTree>
    <p:extLst>
      <p:ext uri="{BB962C8B-B14F-4D97-AF65-F5344CB8AC3E}">
        <p14:creationId xmlns:p14="http://schemas.microsoft.com/office/powerpoint/2010/main" val="11915647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395536" y="104274"/>
            <a:ext cx="8748464" cy="516836"/>
          </a:xfrm>
        </p:spPr>
        <p:txBody>
          <a:bodyPr>
            <a:noAutofit/>
          </a:bodyPr>
          <a:lstStyle/>
          <a:p>
            <a:r>
              <a:rPr lang="tr-TR" sz="2400" dirty="0"/>
              <a:t>12. Deniz Taşımacılığı ile İlgili Diğer Sigorta Türleri </a:t>
            </a:r>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370942" y="708913"/>
            <a:ext cx="8640960" cy="6001643"/>
          </a:xfrm>
          <a:prstGeom prst="rect">
            <a:avLst/>
          </a:prstGeom>
        </p:spPr>
        <p:txBody>
          <a:bodyPr wrap="square">
            <a:spAutoFit/>
          </a:bodyPr>
          <a:lstStyle/>
          <a:p>
            <a:r>
              <a:rPr lang="tr-TR" sz="2400" dirty="0"/>
              <a:t>Deniz sigorta sistemi ile ilgili diğer başlıca sigorta türleri içinde Emtia Sigortaları ve Kıymet Sigortaları yer almaktadır. </a:t>
            </a:r>
            <a:endParaRPr lang="tr-TR" sz="2400" dirty="0" smtClean="0"/>
          </a:p>
          <a:p>
            <a:endParaRPr lang="tr-TR" sz="2400" dirty="0" smtClean="0">
              <a:solidFill>
                <a:srgbClr val="FF0000"/>
              </a:solidFill>
            </a:endParaRPr>
          </a:p>
          <a:p>
            <a:r>
              <a:rPr lang="tr-TR" sz="2400" dirty="0" smtClean="0">
                <a:solidFill>
                  <a:srgbClr val="FF0000"/>
                </a:solidFill>
              </a:rPr>
              <a:t>Emtia </a:t>
            </a:r>
            <a:r>
              <a:rPr lang="tr-TR" sz="2400" dirty="0">
                <a:solidFill>
                  <a:srgbClr val="FF0000"/>
                </a:solidFill>
              </a:rPr>
              <a:t>Sigortası </a:t>
            </a:r>
            <a:r>
              <a:rPr lang="tr-TR" sz="2400" dirty="0"/>
              <a:t>taşınabilecek herhangi bir yükün, onu taşımaya uygun denizyolu, havayolu, karayolu ve demiryolu araçlarından biriyle bir yerden başka bir yere taşınması esnasında uğrayabileceği hasar ve kayıpları poliçede belirlenmiş genel ve özel şartlar kapsamında güvence altına alan sigorta türüdür. </a:t>
            </a:r>
            <a:endParaRPr lang="tr-TR" sz="2400" dirty="0" smtClean="0"/>
          </a:p>
          <a:p>
            <a:endParaRPr lang="tr-TR" sz="2400" dirty="0"/>
          </a:p>
          <a:p>
            <a:r>
              <a:rPr lang="tr-TR" sz="2400" dirty="0">
                <a:solidFill>
                  <a:srgbClr val="FF0000"/>
                </a:solidFill>
              </a:rPr>
              <a:t>Yük ilgilisi</a:t>
            </a:r>
            <a:r>
              <a:rPr lang="tr-TR" sz="2400" dirty="0"/>
              <a:t>, deniz taşımacılığının taşıdığı risklere dayanarak yükte oluşabilecek zarara karşı kendisini teminat altına almak istemektedir </a:t>
            </a:r>
            <a:endParaRPr lang="tr-TR" sz="2400" dirty="0" smtClean="0"/>
          </a:p>
          <a:p>
            <a:endParaRPr lang="tr-TR" sz="2400" dirty="0"/>
          </a:p>
          <a:p>
            <a:r>
              <a:rPr lang="tr-TR" sz="2400" dirty="0" smtClean="0">
                <a:solidFill>
                  <a:srgbClr val="FF0000"/>
                </a:solidFill>
              </a:rPr>
              <a:t>Kapsam </a:t>
            </a:r>
            <a:r>
              <a:rPr lang="tr-TR" sz="2400" dirty="0">
                <a:solidFill>
                  <a:srgbClr val="FF0000"/>
                </a:solidFill>
              </a:rPr>
              <a:t>olarak </a:t>
            </a:r>
            <a:r>
              <a:rPr lang="tr-TR" sz="2400" dirty="0"/>
              <a:t>tam ziya koşulunda, müşterek ve hususi avaryalar ile masraflar ve kurtarma çalışmaları hariç olmak şartıyla ve ancak nakil vasıtasının fiilen ve tamamen ziyası durumunu sigorta teminatına alır. </a:t>
            </a:r>
          </a:p>
        </p:txBody>
      </p:sp>
    </p:spTree>
    <p:extLst>
      <p:ext uri="{BB962C8B-B14F-4D97-AF65-F5344CB8AC3E}">
        <p14:creationId xmlns:p14="http://schemas.microsoft.com/office/powerpoint/2010/main" val="39537075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395536" y="104274"/>
            <a:ext cx="8748464" cy="516836"/>
          </a:xfrm>
        </p:spPr>
        <p:txBody>
          <a:bodyPr>
            <a:noAutofit/>
          </a:bodyPr>
          <a:lstStyle/>
          <a:p>
            <a:r>
              <a:rPr lang="tr-TR" sz="2400" dirty="0"/>
              <a:t>12. Deniz Taşımacılığı ile İlgili Diğer Sigorta Türleri </a:t>
            </a:r>
          </a:p>
        </p:txBody>
      </p:sp>
      <p:sp>
        <p:nvSpPr>
          <p:cNvPr id="9" name="Dikdörtgen 8"/>
          <p:cNvSpPr/>
          <p:nvPr/>
        </p:nvSpPr>
        <p:spPr>
          <a:xfrm>
            <a:off x="467544" y="621110"/>
            <a:ext cx="8544358" cy="7971413"/>
          </a:xfrm>
          <a:prstGeom prst="rect">
            <a:avLst/>
          </a:prstGeom>
        </p:spPr>
        <p:txBody>
          <a:bodyPr wrap="square">
            <a:spAutoFit/>
          </a:bodyPr>
          <a:lstStyle/>
          <a:p>
            <a:r>
              <a:rPr lang="tr-TR" sz="2400" dirty="0">
                <a:solidFill>
                  <a:srgbClr val="FF0000"/>
                </a:solidFill>
              </a:rPr>
              <a:t>Dar teminat </a:t>
            </a:r>
            <a:r>
              <a:rPr lang="tr-TR" sz="2400" dirty="0"/>
              <a:t>yangın, infilak, geminin batması, karaya oturması, alabora olması, geminin bir nesne ile çarpışması, çatması, müşterek avarya fedakârlığı, denize mal atılması, limanda yükün boşaltılmasına makul olarak yüklenebilen ziya veya hasarı kapsamaktadır. </a:t>
            </a:r>
            <a:endParaRPr lang="tr-TR" sz="2400" dirty="0" smtClean="0"/>
          </a:p>
          <a:p>
            <a:r>
              <a:rPr lang="tr-TR" sz="2400" dirty="0" smtClean="0">
                <a:solidFill>
                  <a:srgbClr val="FF0000"/>
                </a:solidFill>
              </a:rPr>
              <a:t>Geniş </a:t>
            </a:r>
            <a:r>
              <a:rPr lang="tr-TR" sz="2400" dirty="0">
                <a:solidFill>
                  <a:srgbClr val="FF0000"/>
                </a:solidFill>
              </a:rPr>
              <a:t>teminat ise, </a:t>
            </a:r>
            <a:r>
              <a:rPr lang="tr-TR" sz="2400" dirty="0"/>
              <a:t>taşınan emtiayı yolculuk esnasında dıştan gelen, ani ve beklenmedik, tesadüfî bir olayın gerçekleşmesi neticesinde oluşacak hasarlara karşı güvence altına alır. Savaş, grev, kargaşalık, halk hareketleri teminatları ek prim karşılığında ilave edilebilmektedir. </a:t>
            </a:r>
            <a:endParaRPr lang="tr-TR" sz="2400" dirty="0" smtClean="0"/>
          </a:p>
          <a:p>
            <a:endParaRPr lang="tr-TR" sz="2400" dirty="0" smtClean="0"/>
          </a:p>
          <a:p>
            <a:r>
              <a:rPr lang="tr-TR" sz="2400" dirty="0" smtClean="0">
                <a:solidFill>
                  <a:srgbClr val="FF0000"/>
                </a:solidFill>
              </a:rPr>
              <a:t>Kıymet </a:t>
            </a:r>
            <a:r>
              <a:rPr lang="tr-TR" sz="2400" dirty="0">
                <a:solidFill>
                  <a:srgbClr val="FF0000"/>
                </a:solidFill>
              </a:rPr>
              <a:t>sigortaları </a:t>
            </a:r>
            <a:r>
              <a:rPr lang="tr-TR" sz="2400" dirty="0"/>
              <a:t>gerçek ve tüzel kişilerin sahip oldukları veya muhafaza ettikleri senet, tahvil, çek, bono, hisse senedi ve benzeri kıymetli evrak ile kâğıt ve madeni para, döviz, altın ve gümüşten denizyolu, karayolu ve havayolu ile taşınmaları esnasında meydana gelebilecek zararları güvence altına almaktadır. </a:t>
            </a:r>
            <a:endParaRPr lang="tr-TR" sz="2400" dirty="0" smtClean="0"/>
          </a:p>
          <a:p>
            <a:endParaRPr lang="tr-TR" sz="2400" dirty="0"/>
          </a:p>
          <a:p>
            <a:endParaRPr lang="tr-TR" sz="2400" dirty="0" smtClean="0"/>
          </a:p>
          <a:p>
            <a:endParaRPr lang="tr-TR" sz="2800" dirty="0">
              <a:latin typeface="+mj-lt"/>
            </a:endParaRPr>
          </a:p>
          <a:p>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370942" y="708913"/>
            <a:ext cx="8640960" cy="461665"/>
          </a:xfrm>
          <a:prstGeom prst="rect">
            <a:avLst/>
          </a:prstGeom>
        </p:spPr>
        <p:txBody>
          <a:bodyPr wrap="square">
            <a:spAutoFit/>
          </a:bodyPr>
          <a:lstStyle/>
          <a:p>
            <a:endParaRPr lang="tr-TR" sz="2400" dirty="0"/>
          </a:p>
        </p:txBody>
      </p:sp>
    </p:spTree>
    <p:extLst>
      <p:ext uri="{BB962C8B-B14F-4D97-AF65-F5344CB8AC3E}">
        <p14:creationId xmlns:p14="http://schemas.microsoft.com/office/powerpoint/2010/main" val="355449277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2&quot;/&gt;&lt;property id=&quot;20307&quot; value=&quot;258&quot;/&gt;&lt;/object&gt;&lt;object type=&quot;3&quot; unique_id=&quot;10006&quot;&gt;&lt;property id=&quot;20148&quot; value=&quot;5&quot;/&gt;&lt;property id=&quot;20300&quot; value=&quot;Slide 3&quot;/&gt;&lt;property id=&quot;20307&quot; value=&quot;264&quot;/&gt;&lt;/object&gt;&lt;object type=&quot;3&quot; unique_id=&quot;10007&quot;&gt;&lt;property id=&quot;20148&quot; value=&quot;5&quot;/&gt;&lt;property id=&quot;20300&quot; value=&quot;Slide 4&quot;/&gt;&lt;property id=&quot;20307&quot; value=&quot;265&quot;/&gt;&lt;/object&gt;&lt;object type=&quot;3&quot; unique_id=&quot;10008&quot;&gt;&lt;property id=&quot;20148&quot; value=&quot;5&quot;/&gt;&lt;property id=&quot;20300&quot; value=&quot;Slide 5&quot;/&gt;&lt;property id=&quot;20307&quot; value=&quot;266&quot;/&gt;&lt;/object&gt;&lt;object type=&quot;3&quot; unique_id=&quot;10009&quot;&gt;&lt;property id=&quot;20148&quot; value=&quot;5&quot;/&gt;&lt;property id=&quot;20300&quot; value=&quot;Slide 6&quot;/&gt;&lt;property id=&quot;20307&quot; value=&quot;267&quot;/&gt;&lt;/object&gt;&lt;object type=&quot;3&quot; unique_id=&quot;10010&quot;&gt;&lt;property id=&quot;20148&quot; value=&quot;5&quot;/&gt;&lt;property id=&quot;20300&quot; value=&quot;Slide 7&quot;/&gt;&lt;property id=&quot;20307&quot; value=&quot;268&quot;/&gt;&lt;/object&gt;&lt;object type=&quot;3&quot; unique_id=&quot;10011&quot;&gt;&lt;property id=&quot;20148&quot; value=&quot;5&quot;/&gt;&lt;property id=&quot;20300&quot; value=&quot;Slide 8&quot;/&gt;&lt;property id=&quot;20307&quot; value=&quot;269&quot;/&gt;&lt;/object&gt;&lt;object type=&quot;3&quot; unique_id=&quot;10012&quot;&gt;&lt;property id=&quot;20148&quot; value=&quot;5&quot;/&gt;&lt;property id=&quot;20300&quot; value=&quot;Slide 9&quot;/&gt;&lt;property id=&quot;20307&quot; value=&quot;270&quot;/&gt;&lt;/object&gt;&lt;object type=&quot;3&quot; unique_id=&quot;10013&quot;&gt;&lt;property id=&quot;20148&quot; value=&quot;5&quot;/&gt;&lt;property id=&quot;20300&quot; value=&quot;Slide 10&quot;/&gt;&lt;property id=&quot;20307&quot; value=&quot;271&quot;/&gt;&lt;/object&gt;&lt;object type=&quot;3&quot; unique_id=&quot;10014&quot;&gt;&lt;property id=&quot;20148&quot; value=&quot;5&quot;/&gt;&lt;property id=&quot;20300&quot; value=&quot;Slide 11&quot;/&gt;&lt;property id=&quot;20307&quot; value=&quot;272&quot;/&gt;&lt;/object&gt;&lt;object type=&quot;3&quot; unique_id=&quot;10015&quot;&gt;&lt;property id=&quot;20148&quot; value=&quot;5&quot;/&gt;&lt;property id=&quot;20300&quot; value=&quot;Slide 12&quot;/&gt;&lt;property id=&quot;20307&quot; value=&quot;273&quot;/&gt;&lt;/object&gt;&lt;object type=&quot;3&quot; unique_id=&quot;10016&quot;&gt;&lt;property id=&quot;20148&quot; value=&quot;5&quot;/&gt;&lt;property id=&quot;20300&quot; value=&quot;Slide 13&quot;/&gt;&lt;property id=&quot;20307&quot; value=&quot;274&quot;/&gt;&lt;/object&gt;&lt;object type=&quot;3&quot; unique_id=&quot;10017&quot;&gt;&lt;property id=&quot;20148&quot; value=&quot;5&quot;/&gt;&lt;property id=&quot;20300&quot; value=&quot;Slide 14&quot;/&gt;&lt;property id=&quot;20307&quot; value=&quot;275&quot;/&gt;&lt;/object&gt;&lt;object type=&quot;3&quot; unique_id=&quot;10018&quot;&gt;&lt;property id=&quot;20148&quot; value=&quot;5&quot;/&gt;&lt;property id=&quot;20300&quot; value=&quot;Slide 15&quot;/&gt;&lt;property id=&quot;20307&quot; value=&quot;276&quot;/&gt;&lt;/object&gt;&lt;object type=&quot;3&quot; unique_id=&quot;10019&quot;&gt;&lt;property id=&quot;20148&quot; value=&quot;5&quot;/&gt;&lt;property id=&quot;20300&quot; value=&quot;Slide 16&quot;/&gt;&lt;property id=&quot;20307&quot; value=&quot;277&quot;/&gt;&lt;/object&gt;&lt;object type=&quot;3&quot; unique_id=&quot;10020&quot;&gt;&lt;property id=&quot;20148&quot; value=&quot;5&quot;/&gt;&lt;property id=&quot;20300&quot; value=&quot;Slide 17&quot;/&gt;&lt;property id=&quot;20307&quot; value=&quot;278&quot;/&gt;&lt;/object&gt;&lt;object type=&quot;3&quot; unique_id=&quot;10021&quot;&gt;&lt;property id=&quot;20148&quot; value=&quot;5&quot;/&gt;&lt;property id=&quot;20300&quot; value=&quot;Slide 18&quot;/&gt;&lt;property id=&quot;20307&quot; value=&quot;279&quot;/&gt;&lt;/object&gt;&lt;object type=&quot;3&quot; unique_id=&quot;10022&quot;&gt;&lt;property id=&quot;20148&quot; value=&quot;5&quot;/&gt;&lt;property id=&quot;20300&quot; value=&quot;Slide 19&quot;/&gt;&lt;property id=&quot;20307&quot; value=&quot;280&quot;/&gt;&lt;/object&gt;&lt;object type=&quot;3&quot; unique_id=&quot;10023&quot;&gt;&lt;property id=&quot;20148&quot; value=&quot;5&quot;/&gt;&lt;property id=&quot;20300&quot; value=&quot;Slide 20&quot;/&gt;&lt;property id=&quot;20307&quot; value=&quot;281&quot;/&gt;&lt;/object&gt;&lt;object type=&quot;3&quot; unique_id=&quot;10024&quot;&gt;&lt;property id=&quot;20148&quot; value=&quot;5&quot;/&gt;&lt;property id=&quot;20300&quot; value=&quot;Slide 21&quot;/&gt;&lt;property id=&quot;20307&quot; value=&quot;282&quot;/&gt;&lt;/object&gt;&lt;object type=&quot;3&quot; unique_id=&quot;10025&quot;&gt;&lt;property id=&quot;20148&quot; value=&quot;5&quot;/&gt;&lt;property id=&quot;20300&quot; value=&quot;Slide 22&quot;/&gt;&lt;property id=&quot;20307&quot; value=&quot;283&quot;/&gt;&lt;/object&gt;&lt;object type=&quot;3&quot; unique_id=&quot;10026&quot;&gt;&lt;property id=&quot;20148&quot; value=&quot;5&quot;/&gt;&lt;property id=&quot;20300&quot; value=&quot;Slide 23&quot;/&gt;&lt;property id=&quot;20307&quot; value=&quot;284&quot;/&gt;&lt;/object&gt;&lt;object type=&quot;3&quot; unique_id=&quot;10027&quot;&gt;&lt;property id=&quot;20148&quot; value=&quot;5&quot;/&gt;&lt;property id=&quot;20300&quot; value=&quot;Slide 25&quot;/&gt;&lt;property id=&quot;20307&quot; value=&quot;285&quot;/&gt;&lt;/object&gt;&lt;object type=&quot;3&quot; unique_id=&quot;10028&quot;&gt;&lt;property id=&quot;20148&quot; value=&quot;5&quot;/&gt;&lt;property id=&quot;20300&quot; value=&quot;Slide 26&quot;/&gt;&lt;property id=&quot;20307&quot; value=&quot;286&quot;/&gt;&lt;/object&gt;&lt;object type=&quot;3&quot; unique_id=&quot;10029&quot;&gt;&lt;property id=&quot;20148&quot; value=&quot;5&quot;/&gt;&lt;property id=&quot;20300&quot; value=&quot;Slide 27&quot;/&gt;&lt;property id=&quot;20307&quot; value=&quot;287&quot;/&gt;&lt;/object&gt;&lt;object type=&quot;3&quot; unique_id=&quot;10030&quot;&gt;&lt;property id=&quot;20148&quot; value=&quot;5&quot;/&gt;&lt;property id=&quot;20300&quot; value=&quot;Slide 29&quot;/&gt;&lt;property id=&quot;20307&quot; value=&quot;288&quot;/&gt;&lt;/object&gt;&lt;object type=&quot;3&quot; unique_id=&quot;10031&quot;&gt;&lt;property id=&quot;20148&quot; value=&quot;5&quot;/&gt;&lt;property id=&quot;20300&quot; value=&quot;Slide 30&quot;/&gt;&lt;property id=&quot;20307&quot; value=&quot;289&quot;/&gt;&lt;/object&gt;&lt;object type=&quot;3&quot; unique_id=&quot;10032&quot;&gt;&lt;property id=&quot;20148&quot; value=&quot;5&quot;/&gt;&lt;property id=&quot;20300&quot; value=&quot;Slide 31&quot;/&gt;&lt;property id=&quot;20307&quot; value=&quot;290&quot;/&gt;&lt;/object&gt;&lt;object type=&quot;3&quot; unique_id=&quot;10033&quot;&gt;&lt;property id=&quot;20148&quot; value=&quot;5&quot;/&gt;&lt;property id=&quot;20300&quot; value=&quot;Slide 32&quot;/&gt;&lt;property id=&quot;20307&quot; value=&quot;291&quot;/&gt;&lt;/object&gt;&lt;object type=&quot;3&quot; unique_id=&quot;10034&quot;&gt;&lt;property id=&quot;20148&quot; value=&quot;5&quot;/&gt;&lt;property id=&quot;20300&quot; value=&quot;Slide 35&quot;/&gt;&lt;property id=&quot;20307&quot; value=&quot;292&quot;/&gt;&lt;/object&gt;&lt;object type=&quot;3&quot; unique_id=&quot;10035&quot;&gt;&lt;property id=&quot;20148&quot; value=&quot;5&quot;/&gt;&lt;property id=&quot;20300&quot; value=&quot;Slide 37&quot;/&gt;&lt;property id=&quot;20307&quot; value=&quot;293&quot;/&gt;&lt;/object&gt;&lt;object type=&quot;3&quot; unique_id=&quot;10036&quot;&gt;&lt;property id=&quot;20148&quot; value=&quot;5&quot;/&gt;&lt;property id=&quot;20300&quot; value=&quot;Slide 38&quot;/&gt;&lt;property id=&quot;20307&quot; value=&quot;294&quot;/&gt;&lt;/object&gt;&lt;object type=&quot;3&quot; unique_id=&quot;10037&quot;&gt;&lt;property id=&quot;20148&quot; value=&quot;5&quot;/&gt;&lt;property id=&quot;20300&quot; value=&quot;Slide 39&quot;/&gt;&lt;property id=&quot;20307&quot; value=&quot;295&quot;/&gt;&lt;/object&gt;&lt;object type=&quot;3&quot; unique_id=&quot;10038&quot;&gt;&lt;property id=&quot;20148&quot; value=&quot;5&quot;/&gt;&lt;property id=&quot;20300&quot; value=&quot;Slide 40&quot;/&gt;&lt;property id=&quot;20307&quot; value=&quot;296&quot;/&gt;&lt;/object&gt;&lt;object type=&quot;3&quot; unique_id=&quot;10039&quot;&gt;&lt;property id=&quot;20148&quot; value=&quot;5&quot;/&gt;&lt;property id=&quot;20300&quot; value=&quot;Slide 41&quot;/&gt;&lt;property id=&quot;20307&quot; value=&quot;297&quot;/&gt;&lt;/object&gt;&lt;object type=&quot;3&quot; unique_id=&quot;10040&quot;&gt;&lt;property id=&quot;20148&quot; value=&quot;5&quot;/&gt;&lt;property id=&quot;20300&quot; value=&quot;Slide 42&quot;/&gt;&lt;property id=&quot;20307&quot; value=&quot;298&quot;/&gt;&lt;/object&gt;&lt;object type=&quot;3&quot; unique_id=&quot;10041&quot;&gt;&lt;property id=&quot;20148&quot; value=&quot;5&quot;/&gt;&lt;property id=&quot;20300&quot; value=&quot;Slide 43&quot;/&gt;&lt;property id=&quot;20307&quot; value=&quot;262&quot;/&gt;&lt;/object&gt;&lt;object type=&quot;3&quot; unique_id=&quot;10362&quot;&gt;&lt;property id=&quot;20148&quot; value=&quot;5&quot;/&gt;&lt;property id=&quot;20300&quot; value=&quot;Slide 24&quot;/&gt;&lt;property id=&quot;20307&quot; value=&quot;299&quot;/&gt;&lt;/object&gt;&lt;object type=&quot;3&quot; unique_id=&quot;10363&quot;&gt;&lt;property id=&quot;20148&quot; value=&quot;5&quot;/&gt;&lt;property id=&quot;20300&quot; value=&quot;Slide 28&quot;/&gt;&lt;property id=&quot;20307&quot; value=&quot;300&quot;/&gt;&lt;/object&gt;&lt;object type=&quot;3&quot; unique_id=&quot;10364&quot;&gt;&lt;property id=&quot;20148&quot; value=&quot;5&quot;/&gt;&lt;property id=&quot;20300&quot; value=&quot;Slide 33&quot;/&gt;&lt;property id=&quot;20307&quot; value=&quot;301&quot;/&gt;&lt;/object&gt;&lt;object type=&quot;3&quot; unique_id=&quot;10365&quot;&gt;&lt;property id=&quot;20148&quot; value=&quot;5&quot;/&gt;&lt;property id=&quot;20300&quot; value=&quot;Slide 34&quot;/&gt;&lt;property id=&quot;20307&quot; value=&quot;302&quot;/&gt;&lt;/object&gt;&lt;object type=&quot;3&quot; unique_id=&quot;10366&quot;&gt;&lt;property id=&quot;20148&quot; value=&quot;5&quot;/&gt;&lt;property id=&quot;20300&quot; value=&quot;Slide 36&quot;/&gt;&lt;property id=&quot;20307&quot; value=&quot;303&quot;/&gt;&lt;/object&gt;&lt;/object&gt;&lt;/object&gt;&lt;/database&gt;"/>
  <p:tag name="SECTOMILLISECCONVERTED" val="1"/>
</p:tagLst>
</file>

<file path=ppt/theme/theme1.xml><?xml version="1.0" encoding="utf-8"?>
<a:theme xmlns:a="http://schemas.openxmlformats.org/drawingml/2006/main" name="Sunu1">
  <a:themeElements>
    <a:clrScheme name="Özel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64A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rgbClr val="38B8C3"/>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sz="2800" dirty="0" err="1" smtClean="0">
            <a:solidFill>
              <a:schemeClr val="bg1"/>
            </a:solidFill>
          </a:defRPr>
        </a:defPPr>
      </a:lstStyle>
    </a:txDef>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2460</TotalTime>
  <Words>576</Words>
  <Application>Microsoft Office PowerPoint</Application>
  <PresentationFormat>Ekran Gösterisi (4:3)</PresentationFormat>
  <Paragraphs>39</Paragraphs>
  <Slides>6</Slides>
  <Notes>0</Notes>
  <HiddenSlides>0</HiddenSlides>
  <MMClips>0</MMClips>
  <ScaleCrop>false</ScaleCrop>
  <HeadingPairs>
    <vt:vector size="4" baseType="variant">
      <vt:variant>
        <vt:lpstr>Tema</vt:lpstr>
      </vt:variant>
      <vt:variant>
        <vt:i4>1</vt:i4>
      </vt:variant>
      <vt:variant>
        <vt:lpstr>Slayt Başlıkları</vt:lpstr>
      </vt:variant>
      <vt:variant>
        <vt:i4>6</vt:i4>
      </vt:variant>
    </vt:vector>
  </HeadingPairs>
  <TitlesOfParts>
    <vt:vector size="7" baseType="lpstr">
      <vt:lpstr>Sunu1</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Arikan</dc:creator>
  <cp:lastModifiedBy>tyfnhoca</cp:lastModifiedBy>
  <cp:revision>272</cp:revision>
  <dcterms:created xsi:type="dcterms:W3CDTF">2013-07-18T08:50:31Z</dcterms:created>
  <dcterms:modified xsi:type="dcterms:W3CDTF">2019-03-06T10:06:04Z</dcterms:modified>
</cp:coreProperties>
</file>